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438912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64"/>
    <a:srgbClr val="003399"/>
    <a:srgbClr val="EAEAEA"/>
    <a:srgbClr val="C0C0C0"/>
    <a:srgbClr val="0046D2"/>
    <a:srgbClr val="FF0000"/>
    <a:srgbClr val="698ED9"/>
    <a:srgbClr val="A7C4FF"/>
    <a:srgbClr val="0021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-2910" y="-198"/>
      </p:cViewPr>
      <p:guideLst>
        <p:guide orient="horz" pos="6448"/>
        <p:guide orient="horz" pos="26928"/>
        <p:guide orient="horz" pos="2864"/>
        <p:guide pos="9216"/>
        <p:guide pos="184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5600" y="692150"/>
            <a:ext cx="3465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8B95DF-393B-40A1-89EC-24BEBB0E1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460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26F13-3AD3-4891-80DD-00AB317A720D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r="38727"/>
          <a:stretch>
            <a:fillRect/>
          </a:stretch>
        </p:blipFill>
        <p:spPr bwMode="auto">
          <a:xfrm>
            <a:off x="35722560" y="43182540"/>
            <a:ext cx="4225109" cy="27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39970529" y="43102209"/>
            <a:ext cx="293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www.postersession.com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064"/>
            </a:gs>
            <a:gs pos="50000">
              <a:srgbClr val="EAEAEA"/>
            </a:gs>
            <a:gs pos="100000">
              <a:srgbClr val="0030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984738" y="30034523"/>
            <a:ext cx="42906462" cy="13856677"/>
            <a:chOff x="984738" y="30034523"/>
            <a:chExt cx="42906462" cy="13856677"/>
          </a:xfrm>
        </p:grpSpPr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984738" y="30034523"/>
              <a:ext cx="41992064" cy="1301261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35620960" y="43153874"/>
              <a:ext cx="8270240" cy="737326"/>
            </a:xfrm>
            <a:prstGeom prst="roundRect">
              <a:avLst/>
            </a:prstGeom>
            <a:solidFill>
              <a:srgbClr val="0030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AutoShape 50"/>
          <p:cNvSpPr>
            <a:spLocks noChangeArrowheads="1"/>
          </p:cNvSpPr>
          <p:nvPr/>
        </p:nvSpPr>
        <p:spPr bwMode="auto">
          <a:xfrm>
            <a:off x="16881230" y="8248161"/>
            <a:ext cx="9566031" cy="2164568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auto">
          <a:xfrm>
            <a:off x="26869292" y="8236438"/>
            <a:ext cx="16107507" cy="2165740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068388" y="8737600"/>
            <a:ext cx="123571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b="1"/>
              <a:t>Introduction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71500" y="8128000"/>
            <a:ext cx="15747023" cy="2169550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493657" y="8820136"/>
            <a:ext cx="13840127" cy="44781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9600" b="1" dirty="0" smtClean="0"/>
              <a:t>Objective  </a:t>
            </a:r>
          </a:p>
          <a:p>
            <a:pPr defTabSz="4389438">
              <a:spcBef>
                <a:spcPct val="50000"/>
              </a:spcBef>
            </a:pPr>
            <a:r>
              <a:rPr lang="en-US" sz="5400" dirty="0" smtClean="0"/>
              <a:t> To reveal extended states and metal-insulator transitions in 1D disordered systems using momentum entanglement</a:t>
            </a:r>
            <a:endParaRPr lang="en-US" sz="5400" dirty="0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5896492" y="8649002"/>
            <a:ext cx="1174652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Spatial entanglement presents some vague signatures:</a:t>
            </a:r>
          </a:p>
        </p:txBody>
      </p:sp>
      <p:pic>
        <p:nvPicPr>
          <p:cNvPr id="26" name="Picture 25" descr="Fig_3.jpg"/>
          <p:cNvPicPr>
            <a:picLocks noChangeAspect="1"/>
          </p:cNvPicPr>
          <p:nvPr/>
        </p:nvPicPr>
        <p:blipFill>
          <a:blip r:embed="rId3" cstate="print"/>
          <a:srcRect r="53021"/>
          <a:stretch>
            <a:fillRect/>
          </a:stretch>
        </p:blipFill>
        <p:spPr>
          <a:xfrm>
            <a:off x="1843266" y="15760856"/>
            <a:ext cx="5386085" cy="5340683"/>
          </a:xfrm>
          <a:prstGeom prst="rect">
            <a:avLst/>
          </a:prstGeom>
        </p:spPr>
      </p:pic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010852" y="14016908"/>
            <a:ext cx="13129845" cy="13234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8000" b="1" dirty="0" smtClean="0"/>
              <a:t>Example model for study</a:t>
            </a:r>
            <a:r>
              <a:rPr lang="en-US" sz="5400" b="1" dirty="0" smtClean="0"/>
              <a:t>  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7174522" y="15879726"/>
            <a:ext cx="900332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400" b="1" dirty="0" smtClean="0"/>
              <a:t>Lattice models with correlated disorder [1]: </a:t>
            </a:r>
          </a:p>
          <a:p>
            <a:pPr defTabSz="43894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5400" i="1" dirty="0" smtClean="0"/>
              <a:t>Random </a:t>
            </a:r>
            <a:r>
              <a:rPr lang="en-US" sz="5400" i="1" dirty="0" err="1" smtClean="0"/>
              <a:t>dimers</a:t>
            </a:r>
            <a:endParaRPr lang="en-US" sz="5400" i="1" dirty="0" smtClean="0"/>
          </a:p>
          <a:p>
            <a:pPr defTabSz="43894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5400" i="1" dirty="0" smtClean="0"/>
              <a:t>Random  </a:t>
            </a:r>
            <a:r>
              <a:rPr lang="en-US" sz="5400" i="1" dirty="0" err="1" smtClean="0"/>
              <a:t>trimers</a:t>
            </a:r>
            <a:endParaRPr lang="en-US" sz="5400" i="1" dirty="0" smtClean="0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1441250" y="20485287"/>
            <a:ext cx="1383370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4000" b="1" dirty="0" smtClean="0"/>
              <a:t>Key properties of these models: </a:t>
            </a:r>
          </a:p>
          <a:p>
            <a:pPr defTabSz="43894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i="1" dirty="0" smtClean="0"/>
              <a:t> </a:t>
            </a:r>
            <a:r>
              <a:rPr lang="en-US" sz="4000" i="1" dirty="0" smtClean="0"/>
              <a:t>Finite fraction of extended states at resonant energies</a:t>
            </a:r>
          </a:p>
          <a:p>
            <a:pPr defTabSz="43894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i="1" dirty="0" smtClean="0"/>
              <a:t>Extended states disappear at strong enough disorder</a:t>
            </a:r>
          </a:p>
          <a:p>
            <a:pPr defTabSz="4389438">
              <a:spcBef>
                <a:spcPct val="50000"/>
              </a:spcBef>
            </a:pPr>
            <a:endParaRPr lang="en-US" sz="4000" i="1" dirty="0" smtClean="0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27361662" y="8779908"/>
            <a:ext cx="15333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200" b="1" dirty="0" smtClean="0"/>
              <a:t>Momentum entanglement reveals the key properties sharply: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2077744" y="23222282"/>
            <a:ext cx="12834009" cy="9233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400" b="1" dirty="0" smtClean="0"/>
              <a:t>Entanglement measure</a:t>
            </a:r>
          </a:p>
        </p:txBody>
      </p:sp>
      <p:pic>
        <p:nvPicPr>
          <p:cNvPr id="43" name="Picture 42" descr="Corre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3915" y="24970153"/>
            <a:ext cx="5727336" cy="15653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7" name="Picture 46" descr="ZetaS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82424" y="24759141"/>
            <a:ext cx="3090000" cy="218049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3" name="Picture 52" descr="Entr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1663" y="27502339"/>
            <a:ext cx="11808962" cy="191111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514349" y="508000"/>
            <a:ext cx="42462451" cy="7010400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1232389" y="1496646"/>
            <a:ext cx="4039056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lnSpc>
                <a:spcPct val="150000"/>
              </a:lnSpc>
              <a:spcBef>
                <a:spcPct val="50000"/>
              </a:spcBef>
            </a:pPr>
            <a:r>
              <a:rPr lang="en-US" sz="9600" b="1" dirty="0" smtClean="0"/>
              <a:t>Momentum entanglement of 1D disordered fermions</a:t>
            </a:r>
          </a:p>
          <a:p>
            <a:pPr defTabSz="4389438">
              <a:lnSpc>
                <a:spcPct val="150000"/>
              </a:lnSpc>
            </a:pPr>
            <a:r>
              <a:rPr lang="en-US" sz="6600" b="1" dirty="0" smtClean="0"/>
              <a:t>Ian Mondragon-Shem, </a:t>
            </a:r>
            <a:r>
              <a:rPr lang="en-US" sz="6600" b="1" dirty="0" err="1" smtClean="0"/>
              <a:t>Mayukh</a:t>
            </a:r>
            <a:r>
              <a:rPr lang="en-US" sz="6600" b="1" dirty="0" smtClean="0"/>
              <a:t> Khan and Taylor Hughes</a:t>
            </a:r>
          </a:p>
          <a:p>
            <a:pPr defTabSz="4389438">
              <a:lnSpc>
                <a:spcPct val="150000"/>
              </a:lnSpc>
            </a:pPr>
            <a:r>
              <a:rPr lang="en-US" sz="4800" b="1" i="1" dirty="0" smtClean="0"/>
              <a:t>Department of Physics, </a:t>
            </a:r>
            <a:r>
              <a:rPr lang="en-US" sz="4800" b="1" i="1" dirty="0" smtClean="0"/>
              <a:t>University of Illinois, Urbana-Champaign</a:t>
            </a:r>
            <a:endParaRPr lang="en-US" dirty="0"/>
          </a:p>
        </p:txBody>
      </p:sp>
      <p:pic>
        <p:nvPicPr>
          <p:cNvPr id="57" name="Picture 56" descr="UIUC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2699" y="1856447"/>
            <a:ext cx="3992685" cy="3928671"/>
          </a:xfrm>
          <a:prstGeom prst="rect">
            <a:avLst/>
          </a:prstGeom>
        </p:spPr>
      </p:pic>
      <p:pic>
        <p:nvPicPr>
          <p:cNvPr id="59" name="Picture 58" descr="UIUC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00084" y="1938508"/>
            <a:ext cx="3992685" cy="3928671"/>
          </a:xfrm>
          <a:prstGeom prst="rect">
            <a:avLst/>
          </a:prstGeom>
        </p:spPr>
      </p:pic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1137138" y="30244860"/>
            <a:ext cx="18346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200" b="1" dirty="0" smtClean="0"/>
              <a:t>The important  underlying feature:</a:t>
            </a:r>
          </a:p>
        </p:txBody>
      </p: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30350488" y="11577816"/>
            <a:ext cx="95314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400" dirty="0" smtClean="0"/>
              <a:t>Evidence of extended states</a:t>
            </a:r>
            <a:endParaRPr lang="en-US" sz="5400" i="1" dirty="0" smtClean="0">
              <a:solidFill>
                <a:srgbClr val="FF0000"/>
              </a:solidFill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28205723" y="20241170"/>
            <a:ext cx="139270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400" dirty="0" smtClean="0"/>
              <a:t>Evidence of metal-insulator transition</a:t>
            </a:r>
            <a:endParaRPr lang="en-US" sz="5400" i="1" dirty="0" smtClean="0">
              <a:solidFill>
                <a:srgbClr val="FF0000"/>
              </a:solidFill>
            </a:endParaRP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24548125" y="31858742"/>
            <a:ext cx="17865968" cy="57246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9600" b="1" dirty="0" smtClean="0"/>
              <a:t>Conclusion</a:t>
            </a:r>
          </a:p>
          <a:p>
            <a:pPr defTabSz="4389438">
              <a:spcBef>
                <a:spcPct val="50000"/>
              </a:spcBef>
            </a:pPr>
            <a:r>
              <a:rPr lang="en-US" sz="6000" dirty="0" smtClean="0"/>
              <a:t> Models which suppress left-right-mover scattering leads to momentum entanglement suppression, and helps to reveal extended states and metal-insulator transitions in one dimension.</a:t>
            </a:r>
            <a:endParaRPr lang="en-US" sz="6000" dirty="0"/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24477784" y="38751911"/>
            <a:ext cx="18006645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9600" b="1" dirty="0" smtClean="0"/>
              <a:t>References</a:t>
            </a:r>
          </a:p>
          <a:p>
            <a:r>
              <a:rPr lang="en-US" sz="4000" dirty="0" smtClean="0"/>
              <a:t>[1] D</a:t>
            </a:r>
            <a:r>
              <a:rPr lang="en-US" sz="4000" dirty="0" smtClean="0"/>
              <a:t>. H. Dunlap, </a:t>
            </a:r>
            <a:r>
              <a:rPr lang="en-US" sz="4000" dirty="0" err="1" smtClean="0"/>
              <a:t>H.-L.Wu</a:t>
            </a:r>
            <a:r>
              <a:rPr lang="en-US" sz="4000" dirty="0" smtClean="0"/>
              <a:t>, and P. W. Phillips, </a:t>
            </a:r>
            <a:r>
              <a:rPr lang="en-US" sz="4000" dirty="0" smtClean="0"/>
              <a:t>Phys. Rev</a:t>
            </a:r>
            <a:r>
              <a:rPr lang="en-US" sz="4000" dirty="0" smtClean="0"/>
              <a:t>. </a:t>
            </a:r>
            <a:r>
              <a:rPr lang="en-US" sz="4000" dirty="0" err="1" smtClean="0"/>
              <a:t>Lett</a:t>
            </a:r>
            <a:r>
              <a:rPr lang="en-US" sz="4000" dirty="0" smtClean="0"/>
              <a:t>. 65, 88 (1990</a:t>
            </a:r>
            <a:r>
              <a:rPr lang="en-US" sz="4000" dirty="0" smtClean="0"/>
              <a:t>)</a:t>
            </a:r>
          </a:p>
          <a:p>
            <a:r>
              <a:rPr lang="en-US" sz="4000" b="1" dirty="0" smtClean="0"/>
              <a:t>[2]</a:t>
            </a:r>
            <a:r>
              <a:rPr lang="en-US" sz="4000" dirty="0" smtClean="0"/>
              <a:t> I. </a:t>
            </a:r>
            <a:r>
              <a:rPr lang="en-US" sz="4000" dirty="0" err="1" smtClean="0"/>
              <a:t>Peschel</a:t>
            </a:r>
            <a:r>
              <a:rPr lang="en-US" sz="4000" dirty="0" smtClean="0"/>
              <a:t>, Journal of Physics A </a:t>
            </a:r>
            <a:r>
              <a:rPr lang="en-US" sz="4000" dirty="0" smtClean="0"/>
              <a:t>Mathematical General </a:t>
            </a:r>
            <a:r>
              <a:rPr lang="en-US" sz="4000" dirty="0" smtClean="0"/>
              <a:t>36, L205 (Apr. 2003)</a:t>
            </a:r>
            <a:endParaRPr lang="en-US" sz="4000" b="1" dirty="0" smtClean="0"/>
          </a:p>
        </p:txBody>
      </p:sp>
      <p:grpSp>
        <p:nvGrpSpPr>
          <p:cNvPr id="82" name="Group 81"/>
          <p:cNvGrpSpPr/>
          <p:nvPr/>
        </p:nvGrpSpPr>
        <p:grpSpPr>
          <a:xfrm>
            <a:off x="1040570" y="24460120"/>
            <a:ext cx="2124659" cy="2690527"/>
            <a:chOff x="1261240" y="29681717"/>
            <a:chExt cx="3422147" cy="4151280"/>
          </a:xfrm>
        </p:grpSpPr>
        <p:sp>
          <p:nvSpPr>
            <p:cNvPr id="67" name="Freeform 66"/>
            <p:cNvSpPr/>
            <p:nvPr/>
          </p:nvSpPr>
          <p:spPr bwMode="auto">
            <a:xfrm>
              <a:off x="1261240" y="29681717"/>
              <a:ext cx="3422147" cy="4151280"/>
            </a:xfrm>
            <a:custGeom>
              <a:avLst/>
              <a:gdLst>
                <a:gd name="connsiteX0" fmla="*/ 1907628 w 3422147"/>
                <a:gd name="connsiteY0" fmla="*/ 477717 h 4151280"/>
                <a:gd name="connsiteX1" fmla="*/ 1907628 w 3422147"/>
                <a:gd name="connsiteY1" fmla="*/ 477717 h 4151280"/>
                <a:gd name="connsiteX2" fmla="*/ 1781504 w 3422147"/>
                <a:gd name="connsiteY2" fmla="*/ 414655 h 4151280"/>
                <a:gd name="connsiteX3" fmla="*/ 1655379 w 3422147"/>
                <a:gd name="connsiteY3" fmla="*/ 335828 h 4151280"/>
                <a:gd name="connsiteX4" fmla="*/ 1119352 w 3422147"/>
                <a:gd name="connsiteY4" fmla="*/ 99345 h 4151280"/>
                <a:gd name="connsiteX5" fmla="*/ 930166 w 3422147"/>
                <a:gd name="connsiteY5" fmla="*/ 52048 h 4151280"/>
                <a:gd name="connsiteX6" fmla="*/ 740979 w 3422147"/>
                <a:gd name="connsiteY6" fmla="*/ 4752 h 4151280"/>
                <a:gd name="connsiteX7" fmla="*/ 425669 w 3422147"/>
                <a:gd name="connsiteY7" fmla="*/ 36283 h 4151280"/>
                <a:gd name="connsiteX8" fmla="*/ 315310 w 3422147"/>
                <a:gd name="connsiteY8" fmla="*/ 193938 h 4151280"/>
                <a:gd name="connsiteX9" fmla="*/ 220717 w 3422147"/>
                <a:gd name="connsiteY9" fmla="*/ 304297 h 4151280"/>
                <a:gd name="connsiteX10" fmla="*/ 110359 w 3422147"/>
                <a:gd name="connsiteY10" fmla="*/ 540780 h 4151280"/>
                <a:gd name="connsiteX11" fmla="*/ 78828 w 3422147"/>
                <a:gd name="connsiteY11" fmla="*/ 619607 h 4151280"/>
                <a:gd name="connsiteX12" fmla="*/ 47297 w 3422147"/>
                <a:gd name="connsiteY12" fmla="*/ 666904 h 4151280"/>
                <a:gd name="connsiteX13" fmla="*/ 15766 w 3422147"/>
                <a:gd name="connsiteY13" fmla="*/ 793028 h 4151280"/>
                <a:gd name="connsiteX14" fmla="*/ 0 w 3422147"/>
                <a:gd name="connsiteY14" fmla="*/ 840324 h 4151280"/>
                <a:gd name="connsiteX15" fmla="*/ 15766 w 3422147"/>
                <a:gd name="connsiteY15" fmla="*/ 1297524 h 4151280"/>
                <a:gd name="connsiteX16" fmla="*/ 31531 w 3422147"/>
                <a:gd name="connsiteY16" fmla="*/ 1344821 h 4151280"/>
                <a:gd name="connsiteX17" fmla="*/ 47297 w 3422147"/>
                <a:gd name="connsiteY17" fmla="*/ 1502476 h 4151280"/>
                <a:gd name="connsiteX18" fmla="*/ 110359 w 3422147"/>
                <a:gd name="connsiteY18" fmla="*/ 1691662 h 4151280"/>
                <a:gd name="connsiteX19" fmla="*/ 157655 w 3422147"/>
                <a:gd name="connsiteY19" fmla="*/ 1770490 h 4151280"/>
                <a:gd name="connsiteX20" fmla="*/ 173421 w 3422147"/>
                <a:gd name="connsiteY20" fmla="*/ 1865083 h 4151280"/>
                <a:gd name="connsiteX21" fmla="*/ 204952 w 3422147"/>
                <a:gd name="connsiteY21" fmla="*/ 1912380 h 4151280"/>
                <a:gd name="connsiteX22" fmla="*/ 252248 w 3422147"/>
                <a:gd name="connsiteY22" fmla="*/ 1991207 h 4151280"/>
                <a:gd name="connsiteX23" fmla="*/ 362607 w 3422147"/>
                <a:gd name="connsiteY23" fmla="*/ 2148862 h 4151280"/>
                <a:gd name="connsiteX24" fmla="*/ 394138 w 3422147"/>
                <a:gd name="connsiteY24" fmla="*/ 2243455 h 4151280"/>
                <a:gd name="connsiteX25" fmla="*/ 409904 w 3422147"/>
                <a:gd name="connsiteY25" fmla="*/ 2290752 h 4151280"/>
                <a:gd name="connsiteX26" fmla="*/ 457200 w 3422147"/>
                <a:gd name="connsiteY26" fmla="*/ 2543000 h 4151280"/>
                <a:gd name="connsiteX27" fmla="*/ 457200 w 3422147"/>
                <a:gd name="connsiteY27" fmla="*/ 2543000 h 4151280"/>
                <a:gd name="connsiteX28" fmla="*/ 472966 w 3422147"/>
                <a:gd name="connsiteY28" fmla="*/ 2637593 h 4151280"/>
                <a:gd name="connsiteX29" fmla="*/ 504497 w 3422147"/>
                <a:gd name="connsiteY29" fmla="*/ 2700655 h 4151280"/>
                <a:gd name="connsiteX30" fmla="*/ 536028 w 3422147"/>
                <a:gd name="connsiteY30" fmla="*/ 2795248 h 4151280"/>
                <a:gd name="connsiteX31" fmla="*/ 583324 w 3422147"/>
                <a:gd name="connsiteY31" fmla="*/ 2889842 h 4151280"/>
                <a:gd name="connsiteX32" fmla="*/ 614855 w 3422147"/>
                <a:gd name="connsiteY32" fmla="*/ 3000200 h 4151280"/>
                <a:gd name="connsiteX33" fmla="*/ 693683 w 3422147"/>
                <a:gd name="connsiteY33" fmla="*/ 3094793 h 4151280"/>
                <a:gd name="connsiteX34" fmla="*/ 772510 w 3422147"/>
                <a:gd name="connsiteY34" fmla="*/ 3236683 h 4151280"/>
                <a:gd name="connsiteX35" fmla="*/ 851338 w 3422147"/>
                <a:gd name="connsiteY35" fmla="*/ 3331276 h 4151280"/>
                <a:gd name="connsiteX36" fmla="*/ 1103586 w 3422147"/>
                <a:gd name="connsiteY36" fmla="*/ 3567759 h 4151280"/>
                <a:gd name="connsiteX37" fmla="*/ 1150883 w 3422147"/>
                <a:gd name="connsiteY37" fmla="*/ 3583524 h 4151280"/>
                <a:gd name="connsiteX38" fmla="*/ 1229710 w 3422147"/>
                <a:gd name="connsiteY38" fmla="*/ 3615055 h 4151280"/>
                <a:gd name="connsiteX39" fmla="*/ 1245476 w 3422147"/>
                <a:gd name="connsiteY39" fmla="*/ 3551993 h 4151280"/>
                <a:gd name="connsiteX40" fmla="*/ 1434662 w 3422147"/>
                <a:gd name="connsiteY40" fmla="*/ 3583524 h 4151280"/>
                <a:gd name="connsiteX41" fmla="*/ 1576552 w 3422147"/>
                <a:gd name="connsiteY41" fmla="*/ 3646586 h 4151280"/>
                <a:gd name="connsiteX42" fmla="*/ 1828800 w 3422147"/>
                <a:gd name="connsiteY42" fmla="*/ 3772711 h 4151280"/>
                <a:gd name="connsiteX43" fmla="*/ 1876097 w 3422147"/>
                <a:gd name="connsiteY43" fmla="*/ 3835773 h 4151280"/>
                <a:gd name="connsiteX44" fmla="*/ 1923393 w 3422147"/>
                <a:gd name="connsiteY44" fmla="*/ 3851538 h 4151280"/>
                <a:gd name="connsiteX45" fmla="*/ 1970690 w 3422147"/>
                <a:gd name="connsiteY45" fmla="*/ 3883069 h 4151280"/>
                <a:gd name="connsiteX46" fmla="*/ 2096814 w 3422147"/>
                <a:gd name="connsiteY46" fmla="*/ 3930366 h 4151280"/>
                <a:gd name="connsiteX47" fmla="*/ 2159876 w 3422147"/>
                <a:gd name="connsiteY47" fmla="*/ 3961897 h 4151280"/>
                <a:gd name="connsiteX48" fmla="*/ 2286000 w 3422147"/>
                <a:gd name="connsiteY48" fmla="*/ 4009193 h 4151280"/>
                <a:gd name="connsiteX49" fmla="*/ 2506717 w 3422147"/>
                <a:gd name="connsiteY49" fmla="*/ 4151083 h 4151280"/>
                <a:gd name="connsiteX50" fmla="*/ 2648607 w 3422147"/>
                <a:gd name="connsiteY50" fmla="*/ 4103786 h 4151280"/>
                <a:gd name="connsiteX51" fmla="*/ 2743200 w 3422147"/>
                <a:gd name="connsiteY51" fmla="*/ 4072255 h 4151280"/>
                <a:gd name="connsiteX52" fmla="*/ 2853559 w 3422147"/>
                <a:gd name="connsiteY52" fmla="*/ 4009193 h 4151280"/>
                <a:gd name="connsiteX53" fmla="*/ 2900855 w 3422147"/>
                <a:gd name="connsiteY53" fmla="*/ 3993428 h 4151280"/>
                <a:gd name="connsiteX54" fmla="*/ 2963917 w 3422147"/>
                <a:gd name="connsiteY54" fmla="*/ 3946131 h 4151280"/>
                <a:gd name="connsiteX55" fmla="*/ 3011214 w 3422147"/>
                <a:gd name="connsiteY55" fmla="*/ 3930366 h 4151280"/>
                <a:gd name="connsiteX56" fmla="*/ 3058510 w 3422147"/>
                <a:gd name="connsiteY56" fmla="*/ 3883069 h 4151280"/>
                <a:gd name="connsiteX57" fmla="*/ 3137338 w 3422147"/>
                <a:gd name="connsiteY57" fmla="*/ 3820007 h 4151280"/>
                <a:gd name="connsiteX58" fmla="*/ 3153104 w 3422147"/>
                <a:gd name="connsiteY58" fmla="*/ 3772711 h 4151280"/>
                <a:gd name="connsiteX59" fmla="*/ 3216166 w 3422147"/>
                <a:gd name="connsiteY59" fmla="*/ 3678117 h 4151280"/>
                <a:gd name="connsiteX60" fmla="*/ 3263462 w 3422147"/>
                <a:gd name="connsiteY60" fmla="*/ 3504697 h 4151280"/>
                <a:gd name="connsiteX61" fmla="*/ 3294993 w 3422147"/>
                <a:gd name="connsiteY61" fmla="*/ 3441635 h 4151280"/>
                <a:gd name="connsiteX62" fmla="*/ 3310759 w 3422147"/>
                <a:gd name="connsiteY62" fmla="*/ 3394338 h 4151280"/>
                <a:gd name="connsiteX63" fmla="*/ 3405352 w 3422147"/>
                <a:gd name="connsiteY63" fmla="*/ 3220917 h 4151280"/>
                <a:gd name="connsiteX64" fmla="*/ 3421117 w 3422147"/>
                <a:gd name="connsiteY64" fmla="*/ 3142090 h 4151280"/>
                <a:gd name="connsiteX65" fmla="*/ 3389586 w 3422147"/>
                <a:gd name="connsiteY65" fmla="*/ 2811014 h 4151280"/>
                <a:gd name="connsiteX66" fmla="*/ 3358055 w 3422147"/>
                <a:gd name="connsiteY66" fmla="*/ 2716421 h 4151280"/>
                <a:gd name="connsiteX67" fmla="*/ 3294993 w 3422147"/>
                <a:gd name="connsiteY67" fmla="*/ 2574531 h 4151280"/>
                <a:gd name="connsiteX68" fmla="*/ 3231931 w 3422147"/>
                <a:gd name="connsiteY68" fmla="*/ 2448407 h 4151280"/>
                <a:gd name="connsiteX69" fmla="*/ 3216166 w 3422147"/>
                <a:gd name="connsiteY69" fmla="*/ 2401111 h 4151280"/>
                <a:gd name="connsiteX70" fmla="*/ 3137338 w 3422147"/>
                <a:gd name="connsiteY70" fmla="*/ 2290752 h 4151280"/>
                <a:gd name="connsiteX71" fmla="*/ 3105807 w 3422147"/>
                <a:gd name="connsiteY71" fmla="*/ 2211924 h 4151280"/>
                <a:gd name="connsiteX72" fmla="*/ 3042745 w 3422147"/>
                <a:gd name="connsiteY72" fmla="*/ 2038504 h 4151280"/>
                <a:gd name="connsiteX73" fmla="*/ 3026979 w 3422147"/>
                <a:gd name="connsiteY73" fmla="*/ 1943911 h 4151280"/>
                <a:gd name="connsiteX74" fmla="*/ 2995448 w 3422147"/>
                <a:gd name="connsiteY74" fmla="*/ 1612835 h 4151280"/>
                <a:gd name="connsiteX75" fmla="*/ 2963917 w 3422147"/>
                <a:gd name="connsiteY75" fmla="*/ 1470945 h 4151280"/>
                <a:gd name="connsiteX76" fmla="*/ 2869324 w 3422147"/>
                <a:gd name="connsiteY76" fmla="*/ 1297524 h 4151280"/>
                <a:gd name="connsiteX77" fmla="*/ 2837793 w 3422147"/>
                <a:gd name="connsiteY77" fmla="*/ 1234462 h 4151280"/>
                <a:gd name="connsiteX78" fmla="*/ 2806262 w 3422147"/>
                <a:gd name="connsiteY78" fmla="*/ 1155635 h 4151280"/>
                <a:gd name="connsiteX79" fmla="*/ 2695904 w 3422147"/>
                <a:gd name="connsiteY79" fmla="*/ 1013745 h 4151280"/>
                <a:gd name="connsiteX80" fmla="*/ 2632841 w 3422147"/>
                <a:gd name="connsiteY80" fmla="*/ 966448 h 4151280"/>
                <a:gd name="connsiteX81" fmla="*/ 2617076 w 3422147"/>
                <a:gd name="connsiteY81" fmla="*/ 919152 h 4151280"/>
                <a:gd name="connsiteX82" fmla="*/ 2522483 w 3422147"/>
                <a:gd name="connsiteY82" fmla="*/ 871855 h 4151280"/>
                <a:gd name="connsiteX83" fmla="*/ 2475186 w 3422147"/>
                <a:gd name="connsiteY83" fmla="*/ 840324 h 4151280"/>
                <a:gd name="connsiteX84" fmla="*/ 2364828 w 3422147"/>
                <a:gd name="connsiteY84" fmla="*/ 808793 h 4151280"/>
                <a:gd name="connsiteX85" fmla="*/ 2317531 w 3422147"/>
                <a:gd name="connsiteY85" fmla="*/ 793028 h 4151280"/>
                <a:gd name="connsiteX86" fmla="*/ 2238704 w 3422147"/>
                <a:gd name="connsiteY86" fmla="*/ 777262 h 4151280"/>
                <a:gd name="connsiteX87" fmla="*/ 2049517 w 3422147"/>
                <a:gd name="connsiteY87" fmla="*/ 682669 h 4151280"/>
                <a:gd name="connsiteX88" fmla="*/ 2002221 w 3422147"/>
                <a:gd name="connsiteY88" fmla="*/ 651138 h 4151280"/>
                <a:gd name="connsiteX89" fmla="*/ 1939159 w 3422147"/>
                <a:gd name="connsiteY89" fmla="*/ 572311 h 4151280"/>
                <a:gd name="connsiteX90" fmla="*/ 1907628 w 3422147"/>
                <a:gd name="connsiteY90" fmla="*/ 477717 h 41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22147" h="4151280">
                  <a:moveTo>
                    <a:pt x="1907628" y="477717"/>
                  </a:moveTo>
                  <a:lnTo>
                    <a:pt x="1907628" y="477717"/>
                  </a:lnTo>
                  <a:cubicBezTo>
                    <a:pt x="1865587" y="456696"/>
                    <a:pt x="1822471" y="437699"/>
                    <a:pt x="1781504" y="414655"/>
                  </a:cubicBezTo>
                  <a:cubicBezTo>
                    <a:pt x="1738294" y="390349"/>
                    <a:pt x="1699414" y="358605"/>
                    <a:pt x="1655379" y="335828"/>
                  </a:cubicBezTo>
                  <a:cubicBezTo>
                    <a:pt x="1515407" y="263429"/>
                    <a:pt x="1284376" y="152153"/>
                    <a:pt x="1119352" y="99345"/>
                  </a:cubicBezTo>
                  <a:cubicBezTo>
                    <a:pt x="1057442" y="79534"/>
                    <a:pt x="992797" y="69446"/>
                    <a:pt x="930166" y="52048"/>
                  </a:cubicBezTo>
                  <a:cubicBezTo>
                    <a:pt x="742795" y="0"/>
                    <a:pt x="928420" y="35991"/>
                    <a:pt x="740979" y="4752"/>
                  </a:cubicBezTo>
                  <a:cubicBezTo>
                    <a:pt x="635876" y="15262"/>
                    <a:pt x="528143" y="10665"/>
                    <a:pt x="425669" y="36283"/>
                  </a:cubicBezTo>
                  <a:cubicBezTo>
                    <a:pt x="369164" y="50409"/>
                    <a:pt x="338565" y="160347"/>
                    <a:pt x="315310" y="193938"/>
                  </a:cubicBezTo>
                  <a:cubicBezTo>
                    <a:pt x="287732" y="233774"/>
                    <a:pt x="252248" y="267511"/>
                    <a:pt x="220717" y="304297"/>
                  </a:cubicBezTo>
                  <a:cubicBezTo>
                    <a:pt x="85979" y="618688"/>
                    <a:pt x="272270" y="189972"/>
                    <a:pt x="110359" y="540780"/>
                  </a:cubicBezTo>
                  <a:cubicBezTo>
                    <a:pt x="98500" y="566475"/>
                    <a:pt x="91484" y="594295"/>
                    <a:pt x="78828" y="619607"/>
                  </a:cubicBezTo>
                  <a:cubicBezTo>
                    <a:pt x="70354" y="636555"/>
                    <a:pt x="55771" y="649957"/>
                    <a:pt x="47297" y="666904"/>
                  </a:cubicBezTo>
                  <a:cubicBezTo>
                    <a:pt x="29275" y="702947"/>
                    <a:pt x="24763" y="757041"/>
                    <a:pt x="15766" y="793028"/>
                  </a:cubicBezTo>
                  <a:cubicBezTo>
                    <a:pt x="11735" y="809150"/>
                    <a:pt x="5255" y="824559"/>
                    <a:pt x="0" y="840324"/>
                  </a:cubicBezTo>
                  <a:cubicBezTo>
                    <a:pt x="5255" y="992724"/>
                    <a:pt x="6254" y="1145330"/>
                    <a:pt x="15766" y="1297524"/>
                  </a:cubicBezTo>
                  <a:cubicBezTo>
                    <a:pt x="16803" y="1314110"/>
                    <a:pt x="29004" y="1328396"/>
                    <a:pt x="31531" y="1344821"/>
                  </a:cubicBezTo>
                  <a:cubicBezTo>
                    <a:pt x="39562" y="1397021"/>
                    <a:pt x="39828" y="1450193"/>
                    <a:pt x="47297" y="1502476"/>
                  </a:cubicBezTo>
                  <a:cubicBezTo>
                    <a:pt x="54667" y="1554068"/>
                    <a:pt x="95415" y="1659284"/>
                    <a:pt x="110359" y="1691662"/>
                  </a:cubicBezTo>
                  <a:cubicBezTo>
                    <a:pt x="123200" y="1719484"/>
                    <a:pt x="141890" y="1744214"/>
                    <a:pt x="157655" y="1770490"/>
                  </a:cubicBezTo>
                  <a:cubicBezTo>
                    <a:pt x="162910" y="1802021"/>
                    <a:pt x="163312" y="1834757"/>
                    <a:pt x="173421" y="1865083"/>
                  </a:cubicBezTo>
                  <a:cubicBezTo>
                    <a:pt x="179413" y="1883059"/>
                    <a:pt x="194910" y="1896312"/>
                    <a:pt x="204952" y="1912380"/>
                  </a:cubicBezTo>
                  <a:cubicBezTo>
                    <a:pt x="221192" y="1938365"/>
                    <a:pt x="237575" y="1964306"/>
                    <a:pt x="252248" y="1991207"/>
                  </a:cubicBezTo>
                  <a:cubicBezTo>
                    <a:pt x="324957" y="2124506"/>
                    <a:pt x="264399" y="2050654"/>
                    <a:pt x="362607" y="2148862"/>
                  </a:cubicBezTo>
                  <a:lnTo>
                    <a:pt x="394138" y="2243455"/>
                  </a:lnTo>
                  <a:lnTo>
                    <a:pt x="409904" y="2290752"/>
                  </a:lnTo>
                  <a:cubicBezTo>
                    <a:pt x="428976" y="2481479"/>
                    <a:pt x="408968" y="2398303"/>
                    <a:pt x="457200" y="2543000"/>
                  </a:cubicBezTo>
                  <a:lnTo>
                    <a:pt x="457200" y="2543000"/>
                  </a:lnTo>
                  <a:cubicBezTo>
                    <a:pt x="462455" y="2574531"/>
                    <a:pt x="463781" y="2606975"/>
                    <a:pt x="472966" y="2637593"/>
                  </a:cubicBezTo>
                  <a:cubicBezTo>
                    <a:pt x="479719" y="2660104"/>
                    <a:pt x="495769" y="2678834"/>
                    <a:pt x="504497" y="2700655"/>
                  </a:cubicBezTo>
                  <a:cubicBezTo>
                    <a:pt x="516841" y="2731514"/>
                    <a:pt x="523245" y="2764568"/>
                    <a:pt x="536028" y="2795248"/>
                  </a:cubicBezTo>
                  <a:cubicBezTo>
                    <a:pt x="549587" y="2827789"/>
                    <a:pt x="570669" y="2856939"/>
                    <a:pt x="583324" y="2889842"/>
                  </a:cubicBezTo>
                  <a:cubicBezTo>
                    <a:pt x="597058" y="2925550"/>
                    <a:pt x="596717" y="2966515"/>
                    <a:pt x="614855" y="3000200"/>
                  </a:cubicBezTo>
                  <a:cubicBezTo>
                    <a:pt x="634314" y="3036338"/>
                    <a:pt x="670916" y="3060642"/>
                    <a:pt x="693683" y="3094793"/>
                  </a:cubicBezTo>
                  <a:cubicBezTo>
                    <a:pt x="723695" y="3139811"/>
                    <a:pt x="742498" y="3191665"/>
                    <a:pt x="772510" y="3236683"/>
                  </a:cubicBezTo>
                  <a:cubicBezTo>
                    <a:pt x="795277" y="3270834"/>
                    <a:pt x="823156" y="3301436"/>
                    <a:pt x="851338" y="3331276"/>
                  </a:cubicBezTo>
                  <a:cubicBezTo>
                    <a:pt x="866880" y="3347732"/>
                    <a:pt x="1025813" y="3523317"/>
                    <a:pt x="1103586" y="3567759"/>
                  </a:cubicBezTo>
                  <a:cubicBezTo>
                    <a:pt x="1118015" y="3576004"/>
                    <a:pt x="1135323" y="3577689"/>
                    <a:pt x="1150883" y="3583524"/>
                  </a:cubicBezTo>
                  <a:cubicBezTo>
                    <a:pt x="1177381" y="3593461"/>
                    <a:pt x="1203434" y="3604545"/>
                    <a:pt x="1229710" y="3615055"/>
                  </a:cubicBezTo>
                  <a:cubicBezTo>
                    <a:pt x="1234965" y="3594034"/>
                    <a:pt x="1231605" y="3568639"/>
                    <a:pt x="1245476" y="3551993"/>
                  </a:cubicBezTo>
                  <a:cubicBezTo>
                    <a:pt x="1307835" y="3477163"/>
                    <a:pt x="1373006" y="3554509"/>
                    <a:pt x="1434662" y="3583524"/>
                  </a:cubicBezTo>
                  <a:cubicBezTo>
                    <a:pt x="1481493" y="3605562"/>
                    <a:pt x="1530809" y="3622369"/>
                    <a:pt x="1576552" y="3646586"/>
                  </a:cubicBezTo>
                  <a:cubicBezTo>
                    <a:pt x="1842404" y="3787331"/>
                    <a:pt x="1564193" y="3673482"/>
                    <a:pt x="1828800" y="3772711"/>
                  </a:cubicBezTo>
                  <a:cubicBezTo>
                    <a:pt x="1844566" y="3793732"/>
                    <a:pt x="1855911" y="3818952"/>
                    <a:pt x="1876097" y="3835773"/>
                  </a:cubicBezTo>
                  <a:cubicBezTo>
                    <a:pt x="1888863" y="3846412"/>
                    <a:pt x="1908529" y="3844106"/>
                    <a:pt x="1923393" y="3851538"/>
                  </a:cubicBezTo>
                  <a:cubicBezTo>
                    <a:pt x="1940341" y="3860012"/>
                    <a:pt x="1953742" y="3874595"/>
                    <a:pt x="1970690" y="3883069"/>
                  </a:cubicBezTo>
                  <a:cubicBezTo>
                    <a:pt x="2101332" y="3948390"/>
                    <a:pt x="2001303" y="3889432"/>
                    <a:pt x="2096814" y="3930366"/>
                  </a:cubicBezTo>
                  <a:cubicBezTo>
                    <a:pt x="2118416" y="3939624"/>
                    <a:pt x="2138182" y="3952858"/>
                    <a:pt x="2159876" y="3961897"/>
                  </a:cubicBezTo>
                  <a:cubicBezTo>
                    <a:pt x="2201322" y="3979166"/>
                    <a:pt x="2246267" y="3988281"/>
                    <a:pt x="2286000" y="4009193"/>
                  </a:cubicBezTo>
                  <a:cubicBezTo>
                    <a:pt x="2326900" y="4030719"/>
                    <a:pt x="2443476" y="4108922"/>
                    <a:pt x="2506717" y="4151083"/>
                  </a:cubicBezTo>
                  <a:cubicBezTo>
                    <a:pt x="2621477" y="4122392"/>
                    <a:pt x="2517997" y="4151280"/>
                    <a:pt x="2648607" y="4103786"/>
                  </a:cubicBezTo>
                  <a:cubicBezTo>
                    <a:pt x="2679843" y="4092428"/>
                    <a:pt x="2712341" y="4084599"/>
                    <a:pt x="2743200" y="4072255"/>
                  </a:cubicBezTo>
                  <a:cubicBezTo>
                    <a:pt x="2881400" y="4016975"/>
                    <a:pt x="2739793" y="4066076"/>
                    <a:pt x="2853559" y="4009193"/>
                  </a:cubicBezTo>
                  <a:cubicBezTo>
                    <a:pt x="2868423" y="4001761"/>
                    <a:pt x="2885090" y="3998683"/>
                    <a:pt x="2900855" y="3993428"/>
                  </a:cubicBezTo>
                  <a:cubicBezTo>
                    <a:pt x="2921876" y="3977662"/>
                    <a:pt x="2941103" y="3959167"/>
                    <a:pt x="2963917" y="3946131"/>
                  </a:cubicBezTo>
                  <a:cubicBezTo>
                    <a:pt x="2978346" y="3937886"/>
                    <a:pt x="2997387" y="3939584"/>
                    <a:pt x="3011214" y="3930366"/>
                  </a:cubicBezTo>
                  <a:cubicBezTo>
                    <a:pt x="3029765" y="3917999"/>
                    <a:pt x="3041731" y="3897751"/>
                    <a:pt x="3058510" y="3883069"/>
                  </a:cubicBezTo>
                  <a:cubicBezTo>
                    <a:pt x="3083834" y="3860911"/>
                    <a:pt x="3111062" y="3841028"/>
                    <a:pt x="3137338" y="3820007"/>
                  </a:cubicBezTo>
                  <a:cubicBezTo>
                    <a:pt x="3142593" y="3804242"/>
                    <a:pt x="3145033" y="3787238"/>
                    <a:pt x="3153104" y="3772711"/>
                  </a:cubicBezTo>
                  <a:cubicBezTo>
                    <a:pt x="3171508" y="3739584"/>
                    <a:pt x="3216166" y="3678117"/>
                    <a:pt x="3216166" y="3678117"/>
                  </a:cubicBezTo>
                  <a:cubicBezTo>
                    <a:pt x="3227699" y="3620452"/>
                    <a:pt x="3236792" y="3558038"/>
                    <a:pt x="3263462" y="3504697"/>
                  </a:cubicBezTo>
                  <a:cubicBezTo>
                    <a:pt x="3273972" y="3483676"/>
                    <a:pt x="3285735" y="3463237"/>
                    <a:pt x="3294993" y="3441635"/>
                  </a:cubicBezTo>
                  <a:cubicBezTo>
                    <a:pt x="3301539" y="3426360"/>
                    <a:pt x="3303882" y="3409467"/>
                    <a:pt x="3310759" y="3394338"/>
                  </a:cubicBezTo>
                  <a:cubicBezTo>
                    <a:pt x="3361856" y="3281925"/>
                    <a:pt x="3355987" y="3294965"/>
                    <a:pt x="3405352" y="3220917"/>
                  </a:cubicBezTo>
                  <a:cubicBezTo>
                    <a:pt x="3410607" y="3194641"/>
                    <a:pt x="3422147" y="3168866"/>
                    <a:pt x="3421117" y="3142090"/>
                  </a:cubicBezTo>
                  <a:cubicBezTo>
                    <a:pt x="3416856" y="3031314"/>
                    <a:pt x="3405832" y="2920675"/>
                    <a:pt x="3389586" y="2811014"/>
                  </a:cubicBezTo>
                  <a:cubicBezTo>
                    <a:pt x="3384715" y="2778136"/>
                    <a:pt x="3369413" y="2747657"/>
                    <a:pt x="3358055" y="2716421"/>
                  </a:cubicBezTo>
                  <a:cubicBezTo>
                    <a:pt x="3331215" y="2642610"/>
                    <a:pt x="3328036" y="2640617"/>
                    <a:pt x="3294993" y="2574531"/>
                  </a:cubicBezTo>
                  <a:cubicBezTo>
                    <a:pt x="3263648" y="2449147"/>
                    <a:pt x="3303394" y="2573467"/>
                    <a:pt x="3231931" y="2448407"/>
                  </a:cubicBezTo>
                  <a:cubicBezTo>
                    <a:pt x="3223686" y="2433978"/>
                    <a:pt x="3223598" y="2415975"/>
                    <a:pt x="3216166" y="2401111"/>
                  </a:cubicBezTo>
                  <a:cubicBezTo>
                    <a:pt x="3186611" y="2342001"/>
                    <a:pt x="3173051" y="2355035"/>
                    <a:pt x="3137338" y="2290752"/>
                  </a:cubicBezTo>
                  <a:cubicBezTo>
                    <a:pt x="3123594" y="2266013"/>
                    <a:pt x="3116317" y="2238200"/>
                    <a:pt x="3105807" y="2211924"/>
                  </a:cubicBezTo>
                  <a:cubicBezTo>
                    <a:pt x="3062837" y="1954113"/>
                    <a:pt x="3127736" y="2272228"/>
                    <a:pt x="3042745" y="2038504"/>
                  </a:cubicBezTo>
                  <a:cubicBezTo>
                    <a:pt x="3031821" y="2008463"/>
                    <a:pt x="3032234" y="1975442"/>
                    <a:pt x="3026979" y="1943911"/>
                  </a:cubicBezTo>
                  <a:cubicBezTo>
                    <a:pt x="3017018" y="1814416"/>
                    <a:pt x="3014115" y="1734169"/>
                    <a:pt x="2995448" y="1612835"/>
                  </a:cubicBezTo>
                  <a:cubicBezTo>
                    <a:pt x="2993500" y="1600172"/>
                    <a:pt x="2971574" y="1489322"/>
                    <a:pt x="2963917" y="1470945"/>
                  </a:cubicBezTo>
                  <a:cubicBezTo>
                    <a:pt x="2881443" y="1273008"/>
                    <a:pt x="2931337" y="1406048"/>
                    <a:pt x="2869324" y="1297524"/>
                  </a:cubicBezTo>
                  <a:cubicBezTo>
                    <a:pt x="2857664" y="1277119"/>
                    <a:pt x="2847338" y="1255938"/>
                    <a:pt x="2837793" y="1234462"/>
                  </a:cubicBezTo>
                  <a:cubicBezTo>
                    <a:pt x="2826299" y="1208601"/>
                    <a:pt x="2819813" y="1180479"/>
                    <a:pt x="2806262" y="1155635"/>
                  </a:cubicBezTo>
                  <a:cubicBezTo>
                    <a:pt x="2775020" y="1098358"/>
                    <a:pt x="2743998" y="1054969"/>
                    <a:pt x="2695904" y="1013745"/>
                  </a:cubicBezTo>
                  <a:cubicBezTo>
                    <a:pt x="2675954" y="996645"/>
                    <a:pt x="2653862" y="982214"/>
                    <a:pt x="2632841" y="966448"/>
                  </a:cubicBezTo>
                  <a:cubicBezTo>
                    <a:pt x="2627586" y="950683"/>
                    <a:pt x="2627457" y="932129"/>
                    <a:pt x="2617076" y="919152"/>
                  </a:cubicBezTo>
                  <a:cubicBezTo>
                    <a:pt x="2586956" y="881502"/>
                    <a:pt x="2560562" y="890895"/>
                    <a:pt x="2522483" y="871855"/>
                  </a:cubicBezTo>
                  <a:cubicBezTo>
                    <a:pt x="2505536" y="863381"/>
                    <a:pt x="2492134" y="848798"/>
                    <a:pt x="2475186" y="840324"/>
                  </a:cubicBezTo>
                  <a:cubicBezTo>
                    <a:pt x="2449990" y="827726"/>
                    <a:pt x="2388395" y="815526"/>
                    <a:pt x="2364828" y="808793"/>
                  </a:cubicBezTo>
                  <a:cubicBezTo>
                    <a:pt x="2348849" y="804228"/>
                    <a:pt x="2333653" y="797059"/>
                    <a:pt x="2317531" y="793028"/>
                  </a:cubicBezTo>
                  <a:cubicBezTo>
                    <a:pt x="2291535" y="786529"/>
                    <a:pt x="2264556" y="784313"/>
                    <a:pt x="2238704" y="777262"/>
                  </a:cubicBezTo>
                  <a:cubicBezTo>
                    <a:pt x="2128242" y="747136"/>
                    <a:pt x="2148867" y="748903"/>
                    <a:pt x="2049517" y="682669"/>
                  </a:cubicBezTo>
                  <a:lnTo>
                    <a:pt x="2002221" y="651138"/>
                  </a:lnTo>
                  <a:cubicBezTo>
                    <a:pt x="1962592" y="532256"/>
                    <a:pt x="2020658" y="674186"/>
                    <a:pt x="1939159" y="572311"/>
                  </a:cubicBezTo>
                  <a:cubicBezTo>
                    <a:pt x="1893345" y="515043"/>
                    <a:pt x="1912883" y="493483"/>
                    <a:pt x="1907628" y="477717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1860331" y="30884648"/>
              <a:ext cx="1986455" cy="1986455"/>
            </a:xfrm>
            <a:custGeom>
              <a:avLst/>
              <a:gdLst>
                <a:gd name="connsiteX0" fmla="*/ 0 w 1986455"/>
                <a:gd name="connsiteY0" fmla="*/ 1986455 h 1986455"/>
                <a:gd name="connsiteX1" fmla="*/ 930166 w 1986455"/>
                <a:gd name="connsiteY1" fmla="*/ 662152 h 1986455"/>
                <a:gd name="connsiteX2" fmla="*/ 1986455 w 1986455"/>
                <a:gd name="connsiteY2" fmla="*/ 0 h 198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6455" h="1986455">
                  <a:moveTo>
                    <a:pt x="0" y="1986455"/>
                  </a:moveTo>
                  <a:cubicBezTo>
                    <a:pt x="299545" y="1489841"/>
                    <a:pt x="599090" y="993228"/>
                    <a:pt x="930166" y="662152"/>
                  </a:cubicBezTo>
                  <a:cubicBezTo>
                    <a:pt x="1261242" y="331076"/>
                    <a:pt x="1623848" y="165538"/>
                    <a:pt x="1986455" y="0"/>
                  </a:cubicBezTo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1471699" y="30331506"/>
              <a:ext cx="1444922" cy="9233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numCol="1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400" dirty="0" smtClean="0"/>
                <a:t>A</a:t>
              </a:r>
              <a:endParaRPr lang="en-US" sz="5400" i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0" name="Text Box 42"/>
            <p:cNvSpPr txBox="1">
              <a:spLocks noChangeArrowheads="1"/>
            </p:cNvSpPr>
            <p:nvPr/>
          </p:nvSpPr>
          <p:spPr bwMode="auto">
            <a:xfrm>
              <a:off x="2806513" y="31871272"/>
              <a:ext cx="1444922" cy="9233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numCol="1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400" dirty="0" smtClean="0"/>
                <a:t>B</a:t>
              </a:r>
              <a:endParaRPr lang="en-US" sz="5400" i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1" name="Rounded Rectangle 70"/>
          <p:cNvSpPr/>
          <p:nvPr/>
        </p:nvSpPr>
        <p:spPr bwMode="auto">
          <a:xfrm>
            <a:off x="17014371" y="20987657"/>
            <a:ext cx="631372" cy="51162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7860876" y="12309229"/>
            <a:ext cx="7412120" cy="7315201"/>
            <a:chOff x="17860876" y="12309229"/>
            <a:chExt cx="7412120" cy="7315201"/>
          </a:xfrm>
        </p:grpSpPr>
        <p:pic>
          <p:nvPicPr>
            <p:cNvPr id="30" name="Picture 29" descr="Fig_1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7795" y="12309229"/>
              <a:ext cx="7315201" cy="7315201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 bwMode="auto">
            <a:xfrm>
              <a:off x="17860876" y="12504413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040114" y="12534662"/>
            <a:ext cx="7462562" cy="7422368"/>
            <a:chOff x="27040114" y="12534662"/>
            <a:chExt cx="7462562" cy="7422368"/>
          </a:xfrm>
        </p:grpSpPr>
        <p:pic>
          <p:nvPicPr>
            <p:cNvPr id="37" name="Picture 36" descr="Fig_2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80308" y="12534662"/>
              <a:ext cx="7422368" cy="7422368"/>
            </a:xfrm>
            <a:prstGeom prst="rect">
              <a:avLst/>
            </a:prstGeom>
          </p:spPr>
        </p:pic>
        <p:sp>
          <p:nvSpPr>
            <p:cNvPr id="73" name="Rounded Rectangle 72"/>
            <p:cNvSpPr/>
            <p:nvPr/>
          </p:nvSpPr>
          <p:spPr bwMode="auto">
            <a:xfrm>
              <a:off x="27040114" y="12790714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7295199" y="21242217"/>
            <a:ext cx="7174449" cy="6471138"/>
            <a:chOff x="27295199" y="21242217"/>
            <a:chExt cx="7174449" cy="6471138"/>
          </a:xfrm>
        </p:grpSpPr>
        <p:pic>
          <p:nvPicPr>
            <p:cNvPr id="39" name="Picture 38" descr="Fig_2c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327111" y="21242217"/>
              <a:ext cx="7142537" cy="6471138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 bwMode="auto">
            <a:xfrm>
              <a:off x="27295199" y="21543503"/>
              <a:ext cx="631372" cy="51162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4845171" y="21349867"/>
            <a:ext cx="7076552" cy="6505072"/>
            <a:chOff x="34845171" y="21349867"/>
            <a:chExt cx="7076552" cy="6505072"/>
          </a:xfrm>
        </p:grpSpPr>
        <p:pic>
          <p:nvPicPr>
            <p:cNvPr id="40" name="Picture 39" descr="Fig_2d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96807" y="21349867"/>
              <a:ext cx="7024916" cy="6505072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 bwMode="auto">
            <a:xfrm>
              <a:off x="34845171" y="21662572"/>
              <a:ext cx="631372" cy="51162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4915199" y="12731261"/>
            <a:ext cx="7290361" cy="7177006"/>
            <a:chOff x="34915199" y="12731261"/>
            <a:chExt cx="7290361" cy="7177006"/>
          </a:xfrm>
        </p:grpSpPr>
        <p:pic>
          <p:nvPicPr>
            <p:cNvPr id="38" name="Picture 37" descr="Fig_2b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28554" y="12731261"/>
              <a:ext cx="7177006" cy="7177006"/>
            </a:xfrm>
            <a:prstGeom prst="rect">
              <a:avLst/>
            </a:prstGeom>
          </p:spPr>
        </p:pic>
        <p:sp>
          <p:nvSpPr>
            <p:cNvPr id="76" name="Rounded Rectangle 75"/>
            <p:cNvSpPr/>
            <p:nvPr/>
          </p:nvSpPr>
          <p:spPr bwMode="auto">
            <a:xfrm>
              <a:off x="34915199" y="12930096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7" name="Rounded Rectangle 76"/>
          <p:cNvSpPr/>
          <p:nvPr/>
        </p:nvSpPr>
        <p:spPr bwMode="auto">
          <a:xfrm>
            <a:off x="15721940" y="36343443"/>
            <a:ext cx="778824" cy="6897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22482958" y="36163334"/>
            <a:ext cx="778824" cy="6897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22482958" y="30635370"/>
            <a:ext cx="778824" cy="6897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7577105" y="21242215"/>
            <a:ext cx="7546680" cy="6575707"/>
            <a:chOff x="17577105" y="21242215"/>
            <a:chExt cx="7546680" cy="6575707"/>
          </a:xfrm>
        </p:grpSpPr>
        <p:pic>
          <p:nvPicPr>
            <p:cNvPr id="31" name="Picture 30" descr="Fig_1d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01702" y="21242215"/>
              <a:ext cx="7222083" cy="6575707"/>
            </a:xfrm>
            <a:prstGeom prst="rect">
              <a:avLst/>
            </a:prstGeom>
          </p:spPr>
        </p:pic>
        <p:sp>
          <p:nvSpPr>
            <p:cNvPr id="83" name="Rounded Rectangle 82"/>
            <p:cNvSpPr/>
            <p:nvPr/>
          </p:nvSpPr>
          <p:spPr bwMode="auto">
            <a:xfrm>
              <a:off x="17577105" y="21345428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4" name="Right Arrow 83"/>
          <p:cNvSpPr/>
          <p:nvPr/>
        </p:nvSpPr>
        <p:spPr bwMode="auto">
          <a:xfrm>
            <a:off x="3587262" y="25462523"/>
            <a:ext cx="984739" cy="49236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11336215" y="25403908"/>
            <a:ext cx="984739" cy="492369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" name="Picture 88" descr="Tunneling_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97835" y="37080114"/>
            <a:ext cx="8265550" cy="5401537"/>
          </a:xfrm>
          <a:prstGeom prst="rect">
            <a:avLst/>
          </a:prstGeom>
        </p:spPr>
      </p:pic>
      <p:pic>
        <p:nvPicPr>
          <p:cNvPr id="91" name="Picture 90" descr="Tunneling_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544801" y="31863323"/>
            <a:ext cx="8233395" cy="5380524"/>
          </a:xfrm>
          <a:prstGeom prst="rect">
            <a:avLst/>
          </a:prstGeom>
        </p:spPr>
      </p:pic>
      <p:sp>
        <p:nvSpPr>
          <p:cNvPr id="94" name="Text Box 42"/>
          <p:cNvSpPr txBox="1">
            <a:spLocks noChangeArrowheads="1"/>
          </p:cNvSpPr>
          <p:nvPr/>
        </p:nvSpPr>
        <p:spPr bwMode="auto">
          <a:xfrm>
            <a:off x="26306585" y="28064369"/>
            <a:ext cx="175846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000" b="1" dirty="0" smtClean="0"/>
              <a:t>So, does this happen in other systems?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428352" y="31757816"/>
            <a:ext cx="6293617" cy="5184503"/>
            <a:chOff x="2428352" y="31757816"/>
            <a:chExt cx="6293617" cy="5184503"/>
          </a:xfrm>
        </p:grpSpPr>
        <p:pic>
          <p:nvPicPr>
            <p:cNvPr id="93" name="Picture 92" descr="Tunneling_E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13539" y="31761808"/>
              <a:ext cx="5908430" cy="5180511"/>
            </a:xfrm>
            <a:prstGeom prst="rect">
              <a:avLst/>
            </a:prstGeom>
          </p:spPr>
        </p:pic>
        <p:sp>
          <p:nvSpPr>
            <p:cNvPr id="95" name="Rounded Rectangle 94"/>
            <p:cNvSpPr/>
            <p:nvPr/>
          </p:nvSpPr>
          <p:spPr bwMode="auto">
            <a:xfrm>
              <a:off x="2428352" y="31757816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251183" y="31582849"/>
            <a:ext cx="5764973" cy="5555859"/>
            <a:chOff x="9251183" y="31582849"/>
            <a:chExt cx="5764973" cy="5555859"/>
          </a:xfrm>
        </p:grpSpPr>
        <p:pic>
          <p:nvPicPr>
            <p:cNvPr id="92" name="Picture 91" descr="Tunneling_F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25356" y="31582849"/>
              <a:ext cx="5590800" cy="5555859"/>
            </a:xfrm>
            <a:prstGeom prst="rect">
              <a:avLst/>
            </a:prstGeom>
          </p:spPr>
        </p:pic>
        <p:sp>
          <p:nvSpPr>
            <p:cNvPr id="96" name="Rounded Rectangle 95"/>
            <p:cNvSpPr/>
            <p:nvPr/>
          </p:nvSpPr>
          <p:spPr bwMode="auto">
            <a:xfrm>
              <a:off x="9251183" y="31687478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7" name="Rounded Rectangle 96"/>
          <p:cNvSpPr/>
          <p:nvPr/>
        </p:nvSpPr>
        <p:spPr bwMode="auto">
          <a:xfrm>
            <a:off x="15511306" y="32250186"/>
            <a:ext cx="925286" cy="7184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217337" y="37316523"/>
            <a:ext cx="6645309" cy="5567251"/>
            <a:chOff x="2217337" y="37316523"/>
            <a:chExt cx="6645309" cy="5567251"/>
          </a:xfrm>
        </p:grpSpPr>
        <p:pic>
          <p:nvPicPr>
            <p:cNvPr id="90" name="Picture 89" descr="Tunneling_J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3136" y="37316523"/>
              <a:ext cx="6349510" cy="5567251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 bwMode="auto">
            <a:xfrm>
              <a:off x="2217337" y="37455231"/>
              <a:ext cx="925286" cy="71845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9" name="Rounded Rectangle 98"/>
          <p:cNvSpPr/>
          <p:nvPr/>
        </p:nvSpPr>
        <p:spPr bwMode="auto">
          <a:xfrm>
            <a:off x="15229951" y="37384893"/>
            <a:ext cx="925286" cy="7184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8" name="Picture 87" descr="Tunneling_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73661" y="37057522"/>
            <a:ext cx="5908432" cy="5859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200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MegaPrint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48x48 Square Template</dc:title>
  <dc:creator>Ethan Shulda</dc:creator>
  <dc:description>©MegaPrint Inc. 2009</dc:description>
  <cp:lastModifiedBy>Ian Mondragon Shem</cp:lastModifiedBy>
  <cp:revision>56</cp:revision>
  <dcterms:created xsi:type="dcterms:W3CDTF">2008-12-04T00:20:37Z</dcterms:created>
  <dcterms:modified xsi:type="dcterms:W3CDTF">2012-11-05T17:24:24Z</dcterms:modified>
  <cp:category>Research Poster</cp:category>
</cp:coreProperties>
</file>